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22"/>
  </p:notesMasterIdLst>
  <p:sldIdLst>
    <p:sldId id="281" r:id="rId5"/>
    <p:sldId id="257" r:id="rId6"/>
    <p:sldId id="282" r:id="rId7"/>
    <p:sldId id="283" r:id="rId8"/>
    <p:sldId id="284" r:id="rId9"/>
    <p:sldId id="299" r:id="rId10"/>
    <p:sldId id="285" r:id="rId11"/>
    <p:sldId id="286" r:id="rId12"/>
    <p:sldId id="287" r:id="rId13"/>
    <p:sldId id="288" r:id="rId14"/>
    <p:sldId id="294" r:id="rId15"/>
    <p:sldId id="292" r:id="rId16"/>
    <p:sldId id="293" r:id="rId17"/>
    <p:sldId id="295" r:id="rId18"/>
    <p:sldId id="296" r:id="rId19"/>
    <p:sldId id="297" r:id="rId20"/>
    <p:sldId id="298"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95" d="100"/>
          <a:sy n="95" d="100"/>
        </p:scale>
        <p:origin x="163" y="72"/>
      </p:cViewPr>
      <p:guideLst/>
    </p:cSldViewPr>
  </p:slid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5B94D2E-832E-4454-88B1-C6C215C9E55C}" type="datetimeFigureOut">
              <a:rPr lang="en-US" smtClean="0"/>
              <a:t>7/14/2024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40A0A09-6FA2-432A-878F-290AC51C7288}" type="slidenum">
              <a:rPr lang="en-US" smtClean="0"/>
              <a:t>‹#›</a:t>
            </a:fld>
            <a:endParaRPr lang="en-US" dirty="0"/>
          </a:p>
        </p:txBody>
      </p:sp>
    </p:spTree>
    <p:extLst>
      <p:ext uri="{BB962C8B-B14F-4D97-AF65-F5344CB8AC3E}">
        <p14:creationId xmlns:p14="http://schemas.microsoft.com/office/powerpoint/2010/main" val="30049366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r>
              <a:rPr lang="en-US" dirty="0"/>
              <a:t>6/6/2019</a:t>
            </a:r>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US" dirty="0"/>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dirty="0"/>
              <a:t>6/6/2019</a:t>
            </a:r>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dirty="0"/>
              <a:t>6/6/2019</a:t>
            </a:r>
          </a:p>
        </p:txBody>
      </p:sp>
      <p:sp>
        <p:nvSpPr>
          <p:cNvPr id="5" name="Footer Placeholder 4"/>
          <p:cNvSpPr>
            <a:spLocks noGrp="1"/>
          </p:cNvSpPr>
          <p:nvPr>
            <p:ph type="ftr" sz="quarter" idx="11"/>
          </p:nvPr>
        </p:nvSpPr>
        <p:spPr/>
        <p:txBody>
          <a:bodyPr/>
          <a:lstStyle/>
          <a:p>
            <a:endParaRPr lang="en-US" dirty="0"/>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dirty="0"/>
              <a:t>6/6/2019</a:t>
            </a:r>
          </a:p>
        </p:txBody>
      </p:sp>
      <p:sp>
        <p:nvSpPr>
          <p:cNvPr id="5" name="Footer Placeholder 4"/>
          <p:cNvSpPr>
            <a:spLocks noGrp="1"/>
          </p:cNvSpPr>
          <p:nvPr>
            <p:ph type="ftr" sz="quarter" idx="11"/>
          </p:nvPr>
        </p:nvSpPr>
        <p:spPr/>
        <p:txBody>
          <a:bodyPr/>
          <a:lstStyle/>
          <a:p>
            <a:endParaRPr lang="en-US" dirty="0"/>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dirty="0"/>
              <a:t>6/6/2019</a:t>
            </a:r>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r>
              <a:rPr lang="en-US" dirty="0"/>
              <a:t>6/6/2019</a:t>
            </a:r>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r>
              <a:rPr lang="en-US" dirty="0"/>
              <a:t>6/6/2019</a:t>
            </a:r>
          </a:p>
        </p:txBody>
      </p:sp>
      <p:sp>
        <p:nvSpPr>
          <p:cNvPr id="8" name="Footer Placeholder 7"/>
          <p:cNvSpPr>
            <a:spLocks noGrp="1"/>
          </p:cNvSpPr>
          <p:nvPr>
            <p:ph type="ftr" sz="quarter" idx="11"/>
          </p:nvPr>
        </p:nvSpPr>
        <p:spPr>
          <a:xfrm>
            <a:off x="561111" y="6391838"/>
            <a:ext cx="3644282" cy="304801"/>
          </a:xfrm>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r>
              <a:rPr lang="en-US" dirty="0"/>
              <a:t>6/6/2019</a:t>
            </a:r>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r>
              <a:rPr lang="en-US" dirty="0"/>
              <a:t>6/6/2019</a:t>
            </a:r>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dirty="0"/>
              <a:t>6/6/2019</a:t>
            </a:r>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dirty="0"/>
              <a:t>6/6/2019</a:t>
            </a:r>
          </a:p>
        </p:txBody>
      </p:sp>
      <p:sp>
        <p:nvSpPr>
          <p:cNvPr id="5" name="Footer Placeholder 4"/>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r>
              <a:rPr lang="en-US" dirty="0"/>
              <a:t>6/6/2019</a:t>
            </a:r>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r>
              <a:rPr lang="en-US" dirty="0"/>
              <a:t>6/6/2019</a:t>
            </a:r>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r>
              <a:rPr lang="en-US" dirty="0"/>
              <a:t>6/6/2019</a:t>
            </a:r>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dirty="0"/>
              <a:t>6/6/2019</a:t>
            </a:r>
          </a:p>
        </p:txBody>
      </p:sp>
      <p:sp>
        <p:nvSpPr>
          <p:cNvPr id="3" name="Footer Placeholder 2"/>
          <p:cNvSpPr>
            <a:spLocks noGrp="1"/>
          </p:cNvSpPr>
          <p:nvPr>
            <p:ph type="ftr" sz="quarter" idx="11"/>
          </p:nvPr>
        </p:nvSpPr>
        <p:spPr/>
        <p:txBody>
          <a:bodyPr/>
          <a:lstStyle/>
          <a:p>
            <a:endParaRPr lang="en-US" dirty="0"/>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dirty="0"/>
              <a:t>6/6/2019</a:t>
            </a:r>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dirty="0"/>
              <a:t>6/6/2019</a:t>
            </a:r>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r>
              <a:rPr lang="en-US" dirty="0"/>
              <a:t>6/6/2019</a:t>
            </a:r>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US" dirty="0"/>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73"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72" r:id="rId12"/>
    <p:sldLayoutId id="2147483662" r:id="rId13"/>
    <p:sldLayoutId id="2147483669" r:id="rId14"/>
    <p:sldLayoutId id="2147483670" r:id="rId15"/>
    <p:sldLayoutId id="2147483658" r:id="rId16"/>
    <p:sldLayoutId id="2147483659" r:id="rId17"/>
  </p:sldLayoutIdLst>
  <p:hf sldNum="0" hdr="0" ftr="0" dt="0"/>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hyperlink" Target="https://technofaq.org/posts/2019/03/what-can-you-do-to-increase-the-chances-of-approval-of-a-personal-loan/"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6.xml"/><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6.xml"/><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8" name="Rectangle 47">
            <a:extLst>
              <a:ext uri="{FF2B5EF4-FFF2-40B4-BE49-F238E27FC236}">
                <a16:creationId xmlns:a16="http://schemas.microsoft.com/office/drawing/2014/main" id="{2668F1A4-6DBB-4F0B-A679-6EE5483638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Freeform 5">
            <a:extLst>
              <a:ext uri="{FF2B5EF4-FFF2-40B4-BE49-F238E27FC236}">
                <a16:creationId xmlns:a16="http://schemas.microsoft.com/office/drawing/2014/main" id="{B8DBF1C0-B8F1-4AAC-8704-256BA0E9D6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794"/>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en-US"/>
          </a:p>
        </p:txBody>
      </p:sp>
      <p:pic>
        <p:nvPicPr>
          <p:cNvPr id="6" name="Picture 5" descr="purple tinted chalkboard">
            <a:extLst>
              <a:ext uri="{FF2B5EF4-FFF2-40B4-BE49-F238E27FC236}">
                <a16:creationId xmlns:a16="http://schemas.microsoft.com/office/drawing/2014/main" id="{12751E25-7490-4E9F-B6B6-99147D39E66E}"/>
              </a:ext>
            </a:extLst>
          </p:cNvPr>
          <p:cNvPicPr>
            <a:picLocks noChangeAspect="1"/>
          </p:cNvPicPr>
          <p:nvPr/>
        </p:nvPicPr>
        <p:blipFill rotWithShape="1">
          <a:blip r:embed="rId2">
            <a:alphaModFix amt="55000"/>
          </a:blip>
          <a:srcRect r="-1" b="21257"/>
          <a:stretch/>
        </p:blipFill>
        <p:spPr>
          <a:xfrm>
            <a:off x="474133" y="474133"/>
            <a:ext cx="11243734" cy="5909733"/>
          </a:xfrm>
          <a:prstGeom prst="rect">
            <a:avLst/>
          </a:prstGeom>
          <a:noFill/>
        </p:spPr>
      </p:pic>
      <p:sp>
        <p:nvSpPr>
          <p:cNvPr id="2" name="Title 1">
            <a:extLst>
              <a:ext uri="{FF2B5EF4-FFF2-40B4-BE49-F238E27FC236}">
                <a16:creationId xmlns:a16="http://schemas.microsoft.com/office/drawing/2014/main" id="{235B1457-35E0-409B-98CD-F11D19CA6FA5}"/>
              </a:ext>
            </a:extLst>
          </p:cNvPr>
          <p:cNvSpPr>
            <a:spLocks noGrp="1"/>
          </p:cNvSpPr>
          <p:nvPr>
            <p:ph type="ctrTitle"/>
          </p:nvPr>
        </p:nvSpPr>
        <p:spPr>
          <a:xfrm>
            <a:off x="1692613" y="2422187"/>
            <a:ext cx="5807413" cy="1006813"/>
          </a:xfrm>
        </p:spPr>
        <p:txBody>
          <a:bodyPr>
            <a:normAutofit/>
          </a:bodyPr>
          <a:lstStyle/>
          <a:p>
            <a:pPr algn="ctr"/>
            <a:r>
              <a:rPr lang="en-US" sz="4400" b="1" dirty="0">
                <a:solidFill>
                  <a:schemeClr val="accent1">
                    <a:lumMod val="20000"/>
                    <a:lumOff val="80000"/>
                  </a:schemeClr>
                </a:solidFill>
              </a:rPr>
              <a:t>Bank Loan Pricing</a:t>
            </a:r>
          </a:p>
        </p:txBody>
      </p:sp>
      <p:sp>
        <p:nvSpPr>
          <p:cNvPr id="3" name="Subtitle 2">
            <a:extLst>
              <a:ext uri="{FF2B5EF4-FFF2-40B4-BE49-F238E27FC236}">
                <a16:creationId xmlns:a16="http://schemas.microsoft.com/office/drawing/2014/main" id="{78BDD245-17CD-4FBE-A9CF-AC997273DFE5}"/>
              </a:ext>
            </a:extLst>
          </p:cNvPr>
          <p:cNvSpPr>
            <a:spLocks noGrp="1"/>
          </p:cNvSpPr>
          <p:nvPr>
            <p:ph type="subTitle" idx="1"/>
          </p:nvPr>
        </p:nvSpPr>
        <p:spPr>
          <a:xfrm>
            <a:off x="8037094" y="4908884"/>
            <a:ext cx="2205790" cy="473243"/>
          </a:xfrm>
        </p:spPr>
        <p:txBody>
          <a:bodyPr>
            <a:normAutofit fontScale="85000" lnSpcReduction="10000"/>
          </a:bodyPr>
          <a:lstStyle/>
          <a:p>
            <a:pPr algn="ctr"/>
            <a:r>
              <a:rPr lang="en-US" dirty="0">
                <a:solidFill>
                  <a:schemeClr val="accent1">
                    <a:lumMod val="20000"/>
                    <a:lumOff val="80000"/>
                  </a:schemeClr>
                </a:solidFill>
              </a:rPr>
              <a:t>SREOSHI CHOWDHURI</a:t>
            </a:r>
          </a:p>
        </p:txBody>
      </p:sp>
      <p:sp>
        <p:nvSpPr>
          <p:cNvPr id="52" name="Rectangle 51">
            <a:extLst>
              <a:ext uri="{FF2B5EF4-FFF2-40B4-BE49-F238E27FC236}">
                <a16:creationId xmlns:a16="http://schemas.microsoft.com/office/drawing/2014/main" id="{B70F7E59-C971-4F55-8E3A-1E583B65FC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5" name="Picture 4" descr="A person using a computer&#10;&#10;Description automatically generated">
            <a:extLst>
              <a:ext uri="{FF2B5EF4-FFF2-40B4-BE49-F238E27FC236}">
                <a16:creationId xmlns:a16="http://schemas.microsoft.com/office/drawing/2014/main" id="{94085D78-9443-0B62-F501-FDF39DB2D203}"/>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7587706" y="2178996"/>
            <a:ext cx="3541125" cy="2052536"/>
          </a:xfrm>
          <a:prstGeom prst="rect">
            <a:avLst/>
          </a:prstGeom>
        </p:spPr>
      </p:pic>
      <p:sp>
        <p:nvSpPr>
          <p:cNvPr id="7" name="TextBox 6">
            <a:extLst>
              <a:ext uri="{FF2B5EF4-FFF2-40B4-BE49-F238E27FC236}">
                <a16:creationId xmlns:a16="http://schemas.microsoft.com/office/drawing/2014/main" id="{0FF0CE7D-05B2-AB02-3004-6778A1969AEC}"/>
              </a:ext>
            </a:extLst>
          </p:cNvPr>
          <p:cNvSpPr txBox="1"/>
          <p:nvPr/>
        </p:nvSpPr>
        <p:spPr>
          <a:xfrm flipV="1">
            <a:off x="7411453" y="4345631"/>
            <a:ext cx="4056087" cy="230832"/>
          </a:xfrm>
          <a:prstGeom prst="rect">
            <a:avLst/>
          </a:prstGeom>
          <a:noFill/>
        </p:spPr>
        <p:txBody>
          <a:bodyPr wrap="square" rtlCol="0">
            <a:spAutoFit/>
          </a:bodyPr>
          <a:lstStyle/>
          <a:p>
            <a:r>
              <a:rPr lang="en-US" sz="900" dirty="0"/>
              <a:t>This Photo b Unknown Author is</a:t>
            </a:r>
          </a:p>
        </p:txBody>
      </p:sp>
      <p:sp>
        <p:nvSpPr>
          <p:cNvPr id="8" name="TextBox 7">
            <a:extLst>
              <a:ext uri="{FF2B5EF4-FFF2-40B4-BE49-F238E27FC236}">
                <a16:creationId xmlns:a16="http://schemas.microsoft.com/office/drawing/2014/main" id="{67D35418-5375-280C-EB3C-CB6A222AF109}"/>
              </a:ext>
            </a:extLst>
          </p:cNvPr>
          <p:cNvSpPr txBox="1"/>
          <p:nvPr/>
        </p:nvSpPr>
        <p:spPr>
          <a:xfrm>
            <a:off x="2310063" y="3429000"/>
            <a:ext cx="4395537" cy="923330"/>
          </a:xfrm>
          <a:prstGeom prst="rect">
            <a:avLst/>
          </a:prstGeom>
          <a:noFill/>
        </p:spPr>
        <p:txBody>
          <a:bodyPr wrap="square" rtlCol="0">
            <a:spAutoFit/>
          </a:bodyPr>
          <a:lstStyle/>
          <a:p>
            <a:r>
              <a:rPr lang="en-US" dirty="0">
                <a:solidFill>
                  <a:schemeClr val="accent1">
                    <a:lumMod val="20000"/>
                    <a:lumOff val="80000"/>
                  </a:schemeClr>
                </a:solidFill>
              </a:rPr>
              <a:t>Analyzing the Optimal Interest Rate for Personal Loans and Customer Segmentation.</a:t>
            </a:r>
            <a:endParaRPr lang="en-US" dirty="0"/>
          </a:p>
        </p:txBody>
      </p:sp>
    </p:spTree>
    <p:extLst>
      <p:ext uri="{BB962C8B-B14F-4D97-AF65-F5344CB8AC3E}">
        <p14:creationId xmlns:p14="http://schemas.microsoft.com/office/powerpoint/2010/main" val="23065832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2" name="Picture 6">
            <a:extLst>
              <a:ext uri="{FF2B5EF4-FFF2-40B4-BE49-F238E27FC236}">
                <a16:creationId xmlns:a16="http://schemas.microsoft.com/office/drawing/2014/main" id="{5DDEA814-481F-4FB6-F92B-2B1F3F48BBA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24642" y="200667"/>
            <a:ext cx="5041557" cy="3155093"/>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a:extLst>
              <a:ext uri="{FF2B5EF4-FFF2-40B4-BE49-F238E27FC236}">
                <a16:creationId xmlns:a16="http://schemas.microsoft.com/office/drawing/2014/main" id="{C4D4DC12-672E-1FA4-2DBB-8696A4E424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86023" y="3355761"/>
            <a:ext cx="5118799" cy="3301574"/>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EF497C38-522B-4154-74D6-DC71C9054FDF}"/>
              </a:ext>
            </a:extLst>
          </p:cNvPr>
          <p:cNvSpPr txBox="1"/>
          <p:nvPr/>
        </p:nvSpPr>
        <p:spPr>
          <a:xfrm>
            <a:off x="834189" y="1026695"/>
            <a:ext cx="5189622" cy="4216539"/>
          </a:xfrm>
          <a:prstGeom prst="rect">
            <a:avLst/>
          </a:prstGeom>
          <a:noFill/>
        </p:spPr>
        <p:txBody>
          <a:bodyPr wrap="square" rtlCol="0">
            <a:spAutoFit/>
          </a:bodyPr>
          <a:lstStyle/>
          <a:p>
            <a:r>
              <a:rPr lang="en-US" b="1" dirty="0">
                <a:solidFill>
                  <a:schemeClr val="accent1">
                    <a:lumMod val="20000"/>
                    <a:lumOff val="80000"/>
                  </a:schemeClr>
                </a:solidFill>
              </a:rPr>
              <a:t>                   </a:t>
            </a:r>
            <a:r>
              <a:rPr lang="en-US" sz="2400" b="1" dirty="0">
                <a:solidFill>
                  <a:schemeClr val="accent1">
                    <a:lumMod val="20000"/>
                    <a:lumOff val="80000"/>
                  </a:schemeClr>
                </a:solidFill>
              </a:rPr>
              <a:t>K-Means Clustering:</a:t>
            </a:r>
          </a:p>
          <a:p>
            <a:endParaRPr lang="en-US" sz="2400" b="1" dirty="0">
              <a:solidFill>
                <a:schemeClr val="accent1">
                  <a:lumMod val="20000"/>
                  <a:lumOff val="80000"/>
                </a:schemeClr>
              </a:solidFill>
            </a:endParaRPr>
          </a:p>
          <a:p>
            <a:r>
              <a:rPr lang="en-US" sz="2000" dirty="0">
                <a:solidFill>
                  <a:schemeClr val="accent1">
                    <a:lumMod val="20000"/>
                    <a:lumOff val="80000"/>
                  </a:schemeClr>
                </a:solidFill>
              </a:rPr>
              <a:t>This is a powerful technique which is used for customer segmentation, enabling banks to uncover actionable insights from customer data &amp; tailor strategies to specific customer segments effectively.</a:t>
            </a:r>
          </a:p>
          <a:p>
            <a:r>
              <a:rPr lang="en-US" sz="2000" dirty="0">
                <a:solidFill>
                  <a:schemeClr val="accent1">
                    <a:lumMod val="20000"/>
                    <a:lumOff val="80000"/>
                  </a:schemeClr>
                </a:solidFill>
              </a:rPr>
              <a:t>The Elbow Method is used to determine the optimal number of clusters.</a:t>
            </a:r>
          </a:p>
          <a:p>
            <a:r>
              <a:rPr lang="en-US" sz="2000" dirty="0">
                <a:solidFill>
                  <a:schemeClr val="accent1">
                    <a:lumMod val="20000"/>
                    <a:lumOff val="80000"/>
                  </a:schemeClr>
                </a:solidFill>
              </a:rPr>
              <a:t>From the diagram it’s visible that the customers have been segregated into 4 clusters.</a:t>
            </a:r>
          </a:p>
        </p:txBody>
      </p:sp>
    </p:spTree>
    <p:extLst>
      <p:ext uri="{BB962C8B-B14F-4D97-AF65-F5344CB8AC3E}">
        <p14:creationId xmlns:p14="http://schemas.microsoft.com/office/powerpoint/2010/main" val="41570976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6A8740-4462-4E69-2C1B-0F74C9B74525}"/>
              </a:ext>
            </a:extLst>
          </p:cNvPr>
          <p:cNvSpPr>
            <a:spLocks noGrp="1"/>
          </p:cNvSpPr>
          <p:nvPr>
            <p:ph type="title"/>
          </p:nvPr>
        </p:nvSpPr>
        <p:spPr/>
        <p:txBody>
          <a:bodyPr/>
          <a:lstStyle/>
          <a:p>
            <a:r>
              <a:rPr lang="en-US" sz="3600" b="1" dirty="0">
                <a:solidFill>
                  <a:schemeClr val="accent1">
                    <a:lumMod val="20000"/>
                    <a:lumOff val="80000"/>
                  </a:schemeClr>
                </a:solidFill>
              </a:rPr>
              <a:t>                    The Clusters</a:t>
            </a:r>
            <a:endParaRPr lang="en-US" dirty="0"/>
          </a:p>
        </p:txBody>
      </p:sp>
      <p:pic>
        <p:nvPicPr>
          <p:cNvPr id="5122" name="Picture 2">
            <a:extLst>
              <a:ext uri="{FF2B5EF4-FFF2-40B4-BE49-F238E27FC236}">
                <a16:creationId xmlns:a16="http://schemas.microsoft.com/office/drawing/2014/main" id="{19379CE4-0704-1A7E-5032-B8CECBCD1A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36023" y="2239072"/>
            <a:ext cx="5382126" cy="231006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6">
            <a:extLst>
              <a:ext uri="{FF2B5EF4-FFF2-40B4-BE49-F238E27FC236}">
                <a16:creationId xmlns:a16="http://schemas.microsoft.com/office/drawing/2014/main" id="{FE645951-6404-91AB-ECB6-F6A9ACECAF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59179" y="4549135"/>
            <a:ext cx="7636042" cy="229812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043E3380-C275-772A-E47B-4C41EBBFF0FF}"/>
              </a:ext>
            </a:extLst>
          </p:cNvPr>
          <p:cNvSpPr txBox="1"/>
          <p:nvPr/>
        </p:nvSpPr>
        <p:spPr>
          <a:xfrm>
            <a:off x="909114" y="3184358"/>
            <a:ext cx="3039979" cy="2031325"/>
          </a:xfrm>
          <a:prstGeom prst="rect">
            <a:avLst/>
          </a:prstGeom>
          <a:noFill/>
        </p:spPr>
        <p:txBody>
          <a:bodyPr wrap="square" rtlCol="0">
            <a:spAutoFit/>
          </a:bodyPr>
          <a:lstStyle/>
          <a:p>
            <a:r>
              <a:rPr lang="en-US" sz="1800"/>
              <a:t>Customers in Cluster 3 seem to have higher  annual income joint hence we can discuss savings and wealth management options with them.</a:t>
            </a:r>
            <a:endParaRPr lang="en-US" sz="1800" dirty="0"/>
          </a:p>
        </p:txBody>
      </p:sp>
    </p:spTree>
    <p:extLst>
      <p:ext uri="{BB962C8B-B14F-4D97-AF65-F5344CB8AC3E}">
        <p14:creationId xmlns:p14="http://schemas.microsoft.com/office/powerpoint/2010/main" val="23454879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D0D7B7-104E-313E-4DBF-C651F78C484F}"/>
              </a:ext>
            </a:extLst>
          </p:cNvPr>
          <p:cNvSpPr>
            <a:spLocks noGrp="1"/>
          </p:cNvSpPr>
          <p:nvPr>
            <p:ph type="title"/>
          </p:nvPr>
        </p:nvSpPr>
        <p:spPr/>
        <p:txBody>
          <a:bodyPr/>
          <a:lstStyle/>
          <a:p>
            <a:pPr algn="ctr"/>
            <a:r>
              <a:rPr lang="en-US" sz="3600" b="1" dirty="0">
                <a:solidFill>
                  <a:schemeClr val="accent1">
                    <a:lumMod val="20000"/>
                    <a:lumOff val="80000"/>
                  </a:schemeClr>
                </a:solidFill>
              </a:rPr>
              <a:t>The Clusters</a:t>
            </a:r>
            <a:endParaRPr lang="en-US" dirty="0"/>
          </a:p>
        </p:txBody>
      </p:sp>
      <p:pic>
        <p:nvPicPr>
          <p:cNvPr id="2050" name="Picture 2">
            <a:extLst>
              <a:ext uri="{FF2B5EF4-FFF2-40B4-BE49-F238E27FC236}">
                <a16:creationId xmlns:a16="http://schemas.microsoft.com/office/drawing/2014/main" id="{BF7AA336-FB46-FCC5-0378-D77EEC9974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3387" y="2922170"/>
            <a:ext cx="11325225" cy="276225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581777E6-EB4D-3F0F-9C69-46FEB55B9145}"/>
              </a:ext>
            </a:extLst>
          </p:cNvPr>
          <p:cNvSpPr txBox="1"/>
          <p:nvPr/>
        </p:nvSpPr>
        <p:spPr>
          <a:xfrm>
            <a:off x="737936" y="5983705"/>
            <a:ext cx="10676021" cy="584775"/>
          </a:xfrm>
          <a:prstGeom prst="rect">
            <a:avLst/>
          </a:prstGeom>
          <a:noFill/>
        </p:spPr>
        <p:txBody>
          <a:bodyPr wrap="square" rtlCol="0">
            <a:spAutoFit/>
          </a:bodyPr>
          <a:lstStyle/>
          <a:p>
            <a:r>
              <a:rPr lang="en-US" sz="1600" b="0" i="0" dirty="0">
                <a:effectLst/>
                <a:highlight>
                  <a:srgbClr val="FFFFFF"/>
                </a:highlight>
                <a:latin typeface="system-ui"/>
              </a:rPr>
              <a:t>The Balance kept by the customers in cluster 3 is also higher compared to the other groups &amp; hence we can recommend them to upgrade to the bank's priority service i.e., Private Client Account which requires a higher balance relationship with the bank.</a:t>
            </a:r>
            <a:endParaRPr lang="en-US" sz="1600" dirty="0"/>
          </a:p>
        </p:txBody>
      </p:sp>
    </p:spTree>
    <p:extLst>
      <p:ext uri="{BB962C8B-B14F-4D97-AF65-F5344CB8AC3E}">
        <p14:creationId xmlns:p14="http://schemas.microsoft.com/office/powerpoint/2010/main" val="38941167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D0D7B7-104E-313E-4DBF-C651F78C484F}"/>
              </a:ext>
            </a:extLst>
          </p:cNvPr>
          <p:cNvSpPr>
            <a:spLocks noGrp="1"/>
          </p:cNvSpPr>
          <p:nvPr>
            <p:ph type="title"/>
          </p:nvPr>
        </p:nvSpPr>
        <p:spPr/>
        <p:txBody>
          <a:bodyPr/>
          <a:lstStyle/>
          <a:p>
            <a:pPr algn="ctr"/>
            <a:r>
              <a:rPr lang="en-US" sz="3600" b="1" dirty="0">
                <a:solidFill>
                  <a:schemeClr val="accent1">
                    <a:lumMod val="20000"/>
                    <a:lumOff val="80000"/>
                  </a:schemeClr>
                </a:solidFill>
              </a:rPr>
              <a:t>The Clusters</a:t>
            </a:r>
            <a:endParaRPr lang="en-US" dirty="0"/>
          </a:p>
        </p:txBody>
      </p:sp>
      <p:pic>
        <p:nvPicPr>
          <p:cNvPr id="3074" name="Picture 2">
            <a:extLst>
              <a:ext uri="{FF2B5EF4-FFF2-40B4-BE49-F238E27FC236}">
                <a16:creationId xmlns:a16="http://schemas.microsoft.com/office/drawing/2014/main" id="{E45E9ECA-EF81-1F30-4D6F-0BAD93DE3F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51684" y="2484692"/>
            <a:ext cx="6890084" cy="1992767"/>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542CF3AB-1193-C554-CE12-E865B93051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07832" y="4409403"/>
            <a:ext cx="7050505" cy="233532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25B50D1A-F6C4-0D8B-793A-ED758E29DFFB}"/>
              </a:ext>
            </a:extLst>
          </p:cNvPr>
          <p:cNvSpPr txBox="1"/>
          <p:nvPr/>
        </p:nvSpPr>
        <p:spPr>
          <a:xfrm>
            <a:off x="1018674" y="3184797"/>
            <a:ext cx="2967789" cy="2585323"/>
          </a:xfrm>
          <a:prstGeom prst="rect">
            <a:avLst/>
          </a:prstGeom>
          <a:noFill/>
        </p:spPr>
        <p:txBody>
          <a:bodyPr wrap="square" rtlCol="0">
            <a:spAutoFit/>
          </a:bodyPr>
          <a:lstStyle/>
          <a:p>
            <a:r>
              <a:rPr lang="en-US" b="0" i="0" dirty="0">
                <a:effectLst/>
                <a:highlight>
                  <a:srgbClr val="FFFFFF"/>
                </a:highlight>
                <a:latin typeface="system-ui"/>
              </a:rPr>
              <a:t>We see that the total_credit_limit is the highest for cluster 3 since they have high income and maintain high balance. Loan Amount given is also higher for Cluster 3 (since as security the bank has high balance for them &amp; high income).</a:t>
            </a:r>
            <a:endParaRPr lang="en-US" dirty="0"/>
          </a:p>
        </p:txBody>
      </p:sp>
    </p:spTree>
    <p:extLst>
      <p:ext uri="{BB962C8B-B14F-4D97-AF65-F5344CB8AC3E}">
        <p14:creationId xmlns:p14="http://schemas.microsoft.com/office/powerpoint/2010/main" val="15941507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D0D7B7-104E-313E-4DBF-C651F78C484F}"/>
              </a:ext>
            </a:extLst>
          </p:cNvPr>
          <p:cNvSpPr>
            <a:spLocks noGrp="1"/>
          </p:cNvSpPr>
          <p:nvPr>
            <p:ph type="title"/>
          </p:nvPr>
        </p:nvSpPr>
        <p:spPr/>
        <p:txBody>
          <a:bodyPr/>
          <a:lstStyle/>
          <a:p>
            <a:pPr algn="ctr"/>
            <a:r>
              <a:rPr lang="en-US" sz="3600" b="1" dirty="0">
                <a:solidFill>
                  <a:schemeClr val="accent1">
                    <a:lumMod val="20000"/>
                    <a:lumOff val="80000"/>
                  </a:schemeClr>
                </a:solidFill>
              </a:rPr>
              <a:t>The Clusters</a:t>
            </a:r>
            <a:endParaRPr lang="en-US" dirty="0"/>
          </a:p>
        </p:txBody>
      </p:sp>
      <p:sp>
        <p:nvSpPr>
          <p:cNvPr id="7" name="TextBox 6">
            <a:extLst>
              <a:ext uri="{FF2B5EF4-FFF2-40B4-BE49-F238E27FC236}">
                <a16:creationId xmlns:a16="http://schemas.microsoft.com/office/drawing/2014/main" id="{25B50D1A-F6C4-0D8B-793A-ED758E29DFFB}"/>
              </a:ext>
            </a:extLst>
          </p:cNvPr>
          <p:cNvSpPr txBox="1"/>
          <p:nvPr/>
        </p:nvSpPr>
        <p:spPr>
          <a:xfrm>
            <a:off x="970547" y="3801070"/>
            <a:ext cx="2967789" cy="2031325"/>
          </a:xfrm>
          <a:prstGeom prst="rect">
            <a:avLst/>
          </a:prstGeom>
          <a:noFill/>
        </p:spPr>
        <p:txBody>
          <a:bodyPr wrap="square" rtlCol="0">
            <a:spAutoFit/>
          </a:bodyPr>
          <a:lstStyle/>
          <a:p>
            <a:r>
              <a:rPr lang="en-US" b="0" i="0" dirty="0">
                <a:effectLst/>
                <a:highlight>
                  <a:srgbClr val="FFFFFF"/>
                </a:highlight>
                <a:latin typeface="system-ui"/>
              </a:rPr>
              <a:t>Cluster 0 has higher interest rate as the debt_to_income joint ratio is higher for cluster 0 (Higher the </a:t>
            </a:r>
            <a:r>
              <a:rPr lang="en-US" b="0" i="0" dirty="0" err="1">
                <a:effectLst/>
                <a:highlight>
                  <a:srgbClr val="FFFFFF"/>
                </a:highlight>
                <a:latin typeface="system-ui"/>
              </a:rPr>
              <a:t>debt_to_income_ratio</a:t>
            </a:r>
            <a:r>
              <a:rPr lang="en-US" b="0" i="0" dirty="0">
                <a:effectLst/>
                <a:highlight>
                  <a:srgbClr val="FFFFFF"/>
                </a:highlight>
                <a:latin typeface="system-ui"/>
              </a:rPr>
              <a:t>, riskier is the loan &amp; hence it is priced higher).</a:t>
            </a:r>
            <a:endParaRPr lang="en-US" dirty="0"/>
          </a:p>
        </p:txBody>
      </p:sp>
      <p:pic>
        <p:nvPicPr>
          <p:cNvPr id="4098" name="Picture 2">
            <a:extLst>
              <a:ext uri="{FF2B5EF4-FFF2-40B4-BE49-F238E27FC236}">
                <a16:creationId xmlns:a16="http://schemas.microsoft.com/office/drawing/2014/main" id="{2FDBF3B6-CE41-23AB-902D-7E37684EB3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83951" y="2406316"/>
            <a:ext cx="6611968" cy="2318084"/>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EE839450-A78C-95C3-3FF7-41E9B6C7DB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4372" y="4769579"/>
            <a:ext cx="6766262" cy="19191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46227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D0D7B7-104E-313E-4DBF-C651F78C484F}"/>
              </a:ext>
            </a:extLst>
          </p:cNvPr>
          <p:cNvSpPr>
            <a:spLocks noGrp="1"/>
          </p:cNvSpPr>
          <p:nvPr>
            <p:ph type="title"/>
          </p:nvPr>
        </p:nvSpPr>
        <p:spPr/>
        <p:txBody>
          <a:bodyPr/>
          <a:lstStyle/>
          <a:p>
            <a:pPr algn="ctr"/>
            <a:r>
              <a:rPr lang="en-US" sz="3600" b="1" dirty="0">
                <a:solidFill>
                  <a:schemeClr val="accent1">
                    <a:lumMod val="20000"/>
                    <a:lumOff val="80000"/>
                  </a:schemeClr>
                </a:solidFill>
              </a:rPr>
              <a:t>The Clusters</a:t>
            </a:r>
            <a:endParaRPr lang="en-US" dirty="0"/>
          </a:p>
        </p:txBody>
      </p:sp>
      <p:sp>
        <p:nvSpPr>
          <p:cNvPr id="7" name="TextBox 6">
            <a:extLst>
              <a:ext uri="{FF2B5EF4-FFF2-40B4-BE49-F238E27FC236}">
                <a16:creationId xmlns:a16="http://schemas.microsoft.com/office/drawing/2014/main" id="{25B50D1A-F6C4-0D8B-793A-ED758E29DFFB}"/>
              </a:ext>
            </a:extLst>
          </p:cNvPr>
          <p:cNvSpPr txBox="1"/>
          <p:nvPr/>
        </p:nvSpPr>
        <p:spPr>
          <a:xfrm>
            <a:off x="368966" y="5145668"/>
            <a:ext cx="5237747" cy="1477328"/>
          </a:xfrm>
          <a:prstGeom prst="rect">
            <a:avLst/>
          </a:prstGeom>
          <a:noFill/>
        </p:spPr>
        <p:txBody>
          <a:bodyPr wrap="square" rtlCol="0">
            <a:spAutoFit/>
          </a:bodyPr>
          <a:lstStyle/>
          <a:p>
            <a:r>
              <a:rPr lang="en-US" b="0" i="0" dirty="0">
                <a:effectLst/>
                <a:highlight>
                  <a:srgbClr val="FFFFFF"/>
                </a:highlight>
                <a:latin typeface="system-ui"/>
              </a:rPr>
              <a:t>We should be very careful before giving any more loans to cluster 1 and should judge their eligibility very carefully as num_accounts_120day_past_due, num_accounts_30d_past_due,current_accounts_delinq are highest for cluster 1. </a:t>
            </a:r>
            <a:endParaRPr lang="en-US" dirty="0"/>
          </a:p>
        </p:txBody>
      </p:sp>
      <p:pic>
        <p:nvPicPr>
          <p:cNvPr id="5122" name="Picture 2">
            <a:extLst>
              <a:ext uri="{FF2B5EF4-FFF2-40B4-BE49-F238E27FC236}">
                <a16:creationId xmlns:a16="http://schemas.microsoft.com/office/drawing/2014/main" id="{ABF387C3-6245-394C-0FCB-4E5052F0E38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43074" y="2953439"/>
            <a:ext cx="5877858" cy="1919159"/>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2DF55414-459B-FCD1-786C-FE47263EE9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43075" y="4872598"/>
            <a:ext cx="6128084" cy="1908255"/>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a:extLst>
              <a:ext uri="{FF2B5EF4-FFF2-40B4-BE49-F238E27FC236}">
                <a16:creationId xmlns:a16="http://schemas.microsoft.com/office/drawing/2014/main" id="{605919DA-EEA1-7DE5-025D-7139D4E66DC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2438" y="3015915"/>
            <a:ext cx="4793330" cy="17942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17289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D0D7B7-104E-313E-4DBF-C651F78C484F}"/>
              </a:ext>
            </a:extLst>
          </p:cNvPr>
          <p:cNvSpPr>
            <a:spLocks noGrp="1"/>
          </p:cNvSpPr>
          <p:nvPr>
            <p:ph type="title"/>
          </p:nvPr>
        </p:nvSpPr>
        <p:spPr/>
        <p:txBody>
          <a:bodyPr/>
          <a:lstStyle/>
          <a:p>
            <a:pPr algn="ctr"/>
            <a:r>
              <a:rPr lang="en-US" sz="3600" b="1" dirty="0">
                <a:solidFill>
                  <a:schemeClr val="accent1">
                    <a:lumMod val="20000"/>
                    <a:lumOff val="80000"/>
                  </a:schemeClr>
                </a:solidFill>
              </a:rPr>
              <a:t>The Clusters</a:t>
            </a:r>
            <a:endParaRPr lang="en-US" dirty="0"/>
          </a:p>
        </p:txBody>
      </p:sp>
      <p:pic>
        <p:nvPicPr>
          <p:cNvPr id="6146" name="Picture 2">
            <a:extLst>
              <a:ext uri="{FF2B5EF4-FFF2-40B4-BE49-F238E27FC236}">
                <a16:creationId xmlns:a16="http://schemas.microsoft.com/office/drawing/2014/main" id="{1F6B0C4A-20A5-FAED-4D6C-A6043DE742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18484" y="2679029"/>
            <a:ext cx="5871411" cy="2125580"/>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a:extLst>
              <a:ext uri="{FF2B5EF4-FFF2-40B4-BE49-F238E27FC236}">
                <a16:creationId xmlns:a16="http://schemas.microsoft.com/office/drawing/2014/main" id="{46BF3383-5432-D8F1-666D-B6D9C075BC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18484" y="5042557"/>
            <a:ext cx="6023735" cy="158296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2CBA0BB1-235E-2A3E-6D6F-79305DF8882C}"/>
              </a:ext>
            </a:extLst>
          </p:cNvPr>
          <p:cNvSpPr txBox="1"/>
          <p:nvPr/>
        </p:nvSpPr>
        <p:spPr>
          <a:xfrm>
            <a:off x="537411" y="5255741"/>
            <a:ext cx="4578285" cy="1477328"/>
          </a:xfrm>
          <a:prstGeom prst="rect">
            <a:avLst/>
          </a:prstGeom>
          <a:noFill/>
        </p:spPr>
        <p:txBody>
          <a:bodyPr wrap="square" rtlCol="0">
            <a:spAutoFit/>
          </a:bodyPr>
          <a:lstStyle/>
          <a:p>
            <a:r>
              <a:rPr lang="en-US" b="0" i="0" dirty="0">
                <a:effectLst/>
                <a:highlight>
                  <a:srgbClr val="FFFFFF"/>
                </a:highlight>
                <a:latin typeface="system-ui"/>
              </a:rPr>
              <a:t>Customers with highest total credit line, open credit line, num_open_creditcard_accounts fall in cluster 2 hence we should judge very carefully their eligibility before providing any more loans.</a:t>
            </a:r>
            <a:endParaRPr lang="en-US" dirty="0"/>
          </a:p>
        </p:txBody>
      </p:sp>
      <p:pic>
        <p:nvPicPr>
          <p:cNvPr id="6154" name="Picture 10">
            <a:extLst>
              <a:ext uri="{FF2B5EF4-FFF2-40B4-BE49-F238E27FC236}">
                <a16:creationId xmlns:a16="http://schemas.microsoft.com/office/drawing/2014/main" id="{C3DB6A07-1CD1-7800-026B-DBDFA0ACAE8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0882" y="2916196"/>
            <a:ext cx="4948955" cy="18123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14379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CDCB3A-BCBC-58B9-794E-8B666AA38A9B}"/>
              </a:ext>
            </a:extLst>
          </p:cNvPr>
          <p:cNvSpPr>
            <a:spLocks noGrp="1"/>
          </p:cNvSpPr>
          <p:nvPr>
            <p:ph type="title"/>
          </p:nvPr>
        </p:nvSpPr>
        <p:spPr/>
        <p:txBody>
          <a:bodyPr/>
          <a:lstStyle/>
          <a:p>
            <a:r>
              <a:rPr lang="en-US" dirty="0"/>
              <a:t>                     </a:t>
            </a:r>
            <a:r>
              <a:rPr lang="en-US" b="1" dirty="0">
                <a:solidFill>
                  <a:schemeClr val="accent1">
                    <a:lumMod val="20000"/>
                    <a:lumOff val="80000"/>
                  </a:schemeClr>
                </a:solidFill>
              </a:rPr>
              <a:t>Conclusion</a:t>
            </a:r>
          </a:p>
        </p:txBody>
      </p:sp>
      <p:sp>
        <p:nvSpPr>
          <p:cNvPr id="3" name="Content Placeholder 2">
            <a:extLst>
              <a:ext uri="{FF2B5EF4-FFF2-40B4-BE49-F238E27FC236}">
                <a16:creationId xmlns:a16="http://schemas.microsoft.com/office/drawing/2014/main" id="{4AE418DA-F872-CE65-E370-DB86FAB55E4E}"/>
              </a:ext>
            </a:extLst>
          </p:cNvPr>
          <p:cNvSpPr>
            <a:spLocks noGrp="1"/>
          </p:cNvSpPr>
          <p:nvPr>
            <p:ph idx="1"/>
          </p:nvPr>
        </p:nvSpPr>
        <p:spPr>
          <a:xfrm>
            <a:off x="1154954" y="2759242"/>
            <a:ext cx="8825659" cy="2919663"/>
          </a:xfrm>
        </p:spPr>
        <p:txBody>
          <a:bodyPr/>
          <a:lstStyle/>
          <a:p>
            <a:r>
              <a:rPr lang="en-US" dirty="0"/>
              <a:t>Elastic Net Regression is the best prediction model in this case for determining the optimal loan interest rate based on the important features.</a:t>
            </a:r>
          </a:p>
          <a:p>
            <a:r>
              <a:rPr lang="en-US" dirty="0"/>
              <a:t>Determining the optimal interest rate ensures that the bank earns a competitive return on it’s lending activities &amp; is also able to manage credit risk.</a:t>
            </a:r>
          </a:p>
          <a:p>
            <a:r>
              <a:rPr lang="en-US" dirty="0"/>
              <a:t>The customer segmentation into different clusters help in providing different promotional offers and credit decisioning which in turn help to boost sales and raise the bank’s profit margin.</a:t>
            </a:r>
          </a:p>
        </p:txBody>
      </p:sp>
    </p:spTree>
    <p:extLst>
      <p:ext uri="{BB962C8B-B14F-4D97-AF65-F5344CB8AC3E}">
        <p14:creationId xmlns:p14="http://schemas.microsoft.com/office/powerpoint/2010/main" val="23863528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EB573C-62B2-4B2C-B0BE-FFB8203C6934}"/>
              </a:ext>
            </a:extLst>
          </p:cNvPr>
          <p:cNvSpPr>
            <a:spLocks noGrp="1"/>
          </p:cNvSpPr>
          <p:nvPr>
            <p:ph type="title"/>
          </p:nvPr>
        </p:nvSpPr>
        <p:spPr>
          <a:xfrm>
            <a:off x="1154954" y="973668"/>
            <a:ext cx="8761413" cy="706964"/>
          </a:xfrm>
        </p:spPr>
        <p:txBody>
          <a:bodyPr>
            <a:normAutofit/>
          </a:bodyPr>
          <a:lstStyle/>
          <a:p>
            <a:r>
              <a:rPr lang="en-US" dirty="0">
                <a:solidFill>
                  <a:srgbClr val="EBEBEB"/>
                </a:solidFill>
              </a:rPr>
              <a:t>                   </a:t>
            </a:r>
            <a:r>
              <a:rPr lang="en-US" b="1" dirty="0">
                <a:solidFill>
                  <a:schemeClr val="accent1">
                    <a:lumMod val="20000"/>
                    <a:lumOff val="80000"/>
                  </a:schemeClr>
                </a:solidFill>
              </a:rPr>
              <a:t>Project Objective</a:t>
            </a:r>
          </a:p>
        </p:txBody>
      </p:sp>
      <p:sp>
        <p:nvSpPr>
          <p:cNvPr id="4" name="Content Placeholder 3">
            <a:extLst>
              <a:ext uri="{FF2B5EF4-FFF2-40B4-BE49-F238E27FC236}">
                <a16:creationId xmlns:a16="http://schemas.microsoft.com/office/drawing/2014/main" id="{84B96100-16AC-5ED4-82C4-0691D127E0B1}"/>
              </a:ext>
            </a:extLst>
          </p:cNvPr>
          <p:cNvSpPr>
            <a:spLocks noGrp="1"/>
          </p:cNvSpPr>
          <p:nvPr>
            <p:ph idx="1"/>
          </p:nvPr>
        </p:nvSpPr>
        <p:spPr>
          <a:xfrm>
            <a:off x="1403684" y="2603499"/>
            <a:ext cx="8576929" cy="3075406"/>
          </a:xfrm>
        </p:spPr>
        <p:txBody>
          <a:bodyPr>
            <a:normAutofit/>
          </a:bodyPr>
          <a:lstStyle/>
          <a:p>
            <a:r>
              <a:rPr lang="en-US" dirty="0"/>
              <a:t>Determining the optimal interest rate for the personal loans given by the bank on the basis of the different features of the loan dataset using supervised learning methods. </a:t>
            </a:r>
          </a:p>
          <a:p>
            <a:r>
              <a:rPr lang="en-US" dirty="0"/>
              <a:t>It is essential for banks to maintain competitiveness, manage risk, ensure profitability, comply with regulations and meet customer expectations.</a:t>
            </a:r>
          </a:p>
          <a:p>
            <a:r>
              <a:rPr lang="en-US" dirty="0"/>
              <a:t>Secondly, segregating the customer base into different clusters and giving marketing and credit recommendations based on the customer’s entire banking relationship using unsupervised learning methods.</a:t>
            </a:r>
          </a:p>
          <a:p>
            <a:r>
              <a:rPr lang="en-US" dirty="0"/>
              <a:t>This in turn would help to raise sales and boost profitability.</a:t>
            </a:r>
          </a:p>
          <a:p>
            <a:endParaRPr lang="en-US" dirty="0"/>
          </a:p>
          <a:p>
            <a:endParaRPr lang="en-US" dirty="0"/>
          </a:p>
        </p:txBody>
      </p:sp>
    </p:spTree>
    <p:extLst>
      <p:ext uri="{BB962C8B-B14F-4D97-AF65-F5344CB8AC3E}">
        <p14:creationId xmlns:p14="http://schemas.microsoft.com/office/powerpoint/2010/main" val="22098100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169724-BCE3-BFBF-2784-47C97F189428}"/>
              </a:ext>
            </a:extLst>
          </p:cNvPr>
          <p:cNvSpPr>
            <a:spLocks noGrp="1"/>
          </p:cNvSpPr>
          <p:nvPr>
            <p:ph type="title"/>
          </p:nvPr>
        </p:nvSpPr>
        <p:spPr/>
        <p:txBody>
          <a:bodyPr/>
          <a:lstStyle/>
          <a:p>
            <a:r>
              <a:rPr lang="en-US" dirty="0"/>
              <a:t>     </a:t>
            </a:r>
            <a:r>
              <a:rPr lang="en-US" b="1" dirty="0">
                <a:solidFill>
                  <a:schemeClr val="accent1">
                    <a:lumMod val="20000"/>
                    <a:lumOff val="80000"/>
                  </a:schemeClr>
                </a:solidFill>
              </a:rPr>
              <a:t>Target Variable : Interest Rate</a:t>
            </a:r>
          </a:p>
        </p:txBody>
      </p:sp>
      <p:pic>
        <p:nvPicPr>
          <p:cNvPr id="1026" name="Picture 2">
            <a:extLst>
              <a:ext uri="{FF2B5EF4-FFF2-40B4-BE49-F238E27FC236}">
                <a16:creationId xmlns:a16="http://schemas.microsoft.com/office/drawing/2014/main" id="{56BE8767-DD41-8825-FAAA-9C4D126110B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231066" y="2468032"/>
            <a:ext cx="4374071" cy="34163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D1BFC1A5-36FC-60AD-A62E-D1701B015EF1}"/>
              </a:ext>
            </a:extLst>
          </p:cNvPr>
          <p:cNvSpPr txBox="1"/>
          <p:nvPr/>
        </p:nvSpPr>
        <p:spPr>
          <a:xfrm>
            <a:off x="6264442" y="2468032"/>
            <a:ext cx="4836695" cy="2862322"/>
          </a:xfrm>
          <a:prstGeom prst="rect">
            <a:avLst/>
          </a:prstGeom>
          <a:noFill/>
        </p:spPr>
        <p:txBody>
          <a:bodyPr wrap="square" rtlCol="0">
            <a:spAutoFit/>
          </a:bodyPr>
          <a:lstStyle/>
          <a:p>
            <a:r>
              <a:rPr lang="en-US" dirty="0"/>
              <a:t>We see that the interest rate distribution is positively skewed which suggests that some interest rates in the dataset are significantly higher than the average or median rate.</a:t>
            </a:r>
          </a:p>
          <a:p>
            <a:r>
              <a:rPr lang="en-US" dirty="0"/>
              <a:t>From a Risk perspective, a non-normal distribution might suggest that some borrowers are subject to higher interest rates due to perceived credit risk and market conditions.</a:t>
            </a:r>
          </a:p>
        </p:txBody>
      </p:sp>
    </p:spTree>
    <p:extLst>
      <p:ext uri="{BB962C8B-B14F-4D97-AF65-F5344CB8AC3E}">
        <p14:creationId xmlns:p14="http://schemas.microsoft.com/office/powerpoint/2010/main" val="32061342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127440-1A4A-5E74-86EE-5C331BBCCAA7}"/>
              </a:ext>
            </a:extLst>
          </p:cNvPr>
          <p:cNvSpPr>
            <a:spLocks noGrp="1"/>
          </p:cNvSpPr>
          <p:nvPr>
            <p:ph type="title"/>
          </p:nvPr>
        </p:nvSpPr>
        <p:spPr>
          <a:xfrm>
            <a:off x="1285103" y="1074458"/>
            <a:ext cx="4228897" cy="1315816"/>
          </a:xfrm>
        </p:spPr>
        <p:txBody>
          <a:bodyPr/>
          <a:lstStyle/>
          <a:p>
            <a:r>
              <a:rPr lang="en-US" sz="2800" b="1" dirty="0">
                <a:solidFill>
                  <a:schemeClr val="accent1">
                    <a:lumMod val="20000"/>
                    <a:lumOff val="80000"/>
                  </a:schemeClr>
                </a:solidFill>
              </a:rPr>
              <a:t>Correlation of the top 6 numeric features with     interest rate.</a:t>
            </a:r>
          </a:p>
        </p:txBody>
      </p:sp>
      <p:pic>
        <p:nvPicPr>
          <p:cNvPr id="2050" name="Picture 2">
            <a:extLst>
              <a:ext uri="{FF2B5EF4-FFF2-40B4-BE49-F238E27FC236}">
                <a16:creationId xmlns:a16="http://schemas.microsoft.com/office/drawing/2014/main" id="{196C8AFA-D504-6B42-86CF-DBBCF442CF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47718" y="1546328"/>
            <a:ext cx="4975654" cy="485902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86E3BBC-C9B6-66BA-6E18-C2D661DA9109}"/>
              </a:ext>
            </a:extLst>
          </p:cNvPr>
          <p:cNvSpPr txBox="1"/>
          <p:nvPr/>
        </p:nvSpPr>
        <p:spPr>
          <a:xfrm>
            <a:off x="8165431" y="842211"/>
            <a:ext cx="2213811" cy="369332"/>
          </a:xfrm>
          <a:prstGeom prst="rect">
            <a:avLst/>
          </a:prstGeom>
          <a:noFill/>
        </p:spPr>
        <p:txBody>
          <a:bodyPr wrap="square" rtlCol="0">
            <a:spAutoFit/>
          </a:bodyPr>
          <a:lstStyle/>
          <a:p>
            <a:pPr algn="ctr"/>
            <a:r>
              <a:rPr lang="en-US" b="1" dirty="0">
                <a:solidFill>
                  <a:schemeClr val="accent1"/>
                </a:solidFill>
              </a:rPr>
              <a:t>Correlation Matrix </a:t>
            </a:r>
          </a:p>
        </p:txBody>
      </p:sp>
      <p:graphicFrame>
        <p:nvGraphicFramePr>
          <p:cNvPr id="9" name="Table 8">
            <a:extLst>
              <a:ext uri="{FF2B5EF4-FFF2-40B4-BE49-F238E27FC236}">
                <a16:creationId xmlns:a16="http://schemas.microsoft.com/office/drawing/2014/main" id="{57F990E7-B55F-E749-704B-143DC0716183}"/>
              </a:ext>
            </a:extLst>
          </p:cNvPr>
          <p:cNvGraphicFramePr>
            <a:graphicFrameLocks noGrp="1"/>
          </p:cNvGraphicFramePr>
          <p:nvPr>
            <p:extLst>
              <p:ext uri="{D42A27DB-BD31-4B8C-83A1-F6EECF244321}">
                <p14:modId xmlns:p14="http://schemas.microsoft.com/office/powerpoint/2010/main" val="603509214"/>
              </p:ext>
            </p:extLst>
          </p:nvPr>
        </p:nvGraphicFramePr>
        <p:xfrm>
          <a:off x="1483895" y="3056021"/>
          <a:ext cx="4331368" cy="3128985"/>
        </p:xfrm>
        <a:graphic>
          <a:graphicData uri="http://schemas.openxmlformats.org/drawingml/2006/table">
            <a:tbl>
              <a:tblPr firstRow="1" bandRow="1">
                <a:tableStyleId>{5C22544A-7EE6-4342-B048-85BDC9FD1C3A}</a:tableStyleId>
              </a:tblPr>
              <a:tblGrid>
                <a:gridCol w="2165684">
                  <a:extLst>
                    <a:ext uri="{9D8B030D-6E8A-4147-A177-3AD203B41FA5}">
                      <a16:colId xmlns:a16="http://schemas.microsoft.com/office/drawing/2014/main" val="4056665494"/>
                    </a:ext>
                  </a:extLst>
                </a:gridCol>
                <a:gridCol w="2165684">
                  <a:extLst>
                    <a:ext uri="{9D8B030D-6E8A-4147-A177-3AD203B41FA5}">
                      <a16:colId xmlns:a16="http://schemas.microsoft.com/office/drawing/2014/main" val="168354031"/>
                    </a:ext>
                  </a:extLst>
                </a:gridCol>
              </a:tblGrid>
              <a:tr h="369765">
                <a:tc>
                  <a:txBody>
                    <a:bodyPr/>
                    <a:lstStyle/>
                    <a:p>
                      <a:pPr algn="ctr"/>
                      <a:r>
                        <a:rPr lang="en-US" dirty="0"/>
                        <a:t>Feature</a:t>
                      </a:r>
                    </a:p>
                  </a:txBody>
                  <a:tcPr/>
                </a:tc>
                <a:tc>
                  <a:txBody>
                    <a:bodyPr/>
                    <a:lstStyle/>
                    <a:p>
                      <a:pPr algn="ctr"/>
                      <a:r>
                        <a:rPr lang="en-US" dirty="0"/>
                        <a:t>Correlation</a:t>
                      </a:r>
                    </a:p>
                  </a:txBody>
                  <a:tcPr/>
                </a:tc>
                <a:extLst>
                  <a:ext uri="{0D108BD9-81ED-4DB2-BD59-A6C34878D82A}">
                    <a16:rowId xmlns:a16="http://schemas.microsoft.com/office/drawing/2014/main" val="2952824377"/>
                  </a:ext>
                </a:extLst>
              </a:tr>
              <a:tr h="369765">
                <a:tc>
                  <a:txBody>
                    <a:bodyPr/>
                    <a:lstStyle/>
                    <a:p>
                      <a:r>
                        <a:rPr lang="en-US" dirty="0" err="1"/>
                        <a:t>Paid_interest</a:t>
                      </a:r>
                      <a:endParaRPr lang="en-US" dirty="0"/>
                    </a:p>
                  </a:txBody>
                  <a:tcPr/>
                </a:tc>
                <a:tc>
                  <a:txBody>
                    <a:bodyPr/>
                    <a:lstStyle/>
                    <a:p>
                      <a:r>
                        <a:rPr lang="en-US" dirty="0"/>
                        <a:t>     0.517961</a:t>
                      </a:r>
                    </a:p>
                  </a:txBody>
                  <a:tcPr/>
                </a:tc>
                <a:extLst>
                  <a:ext uri="{0D108BD9-81ED-4DB2-BD59-A6C34878D82A}">
                    <a16:rowId xmlns:a16="http://schemas.microsoft.com/office/drawing/2014/main" val="1352645766"/>
                  </a:ext>
                </a:extLst>
              </a:tr>
              <a:tr h="369765">
                <a:tc>
                  <a:txBody>
                    <a:bodyPr/>
                    <a:lstStyle/>
                    <a:p>
                      <a:r>
                        <a:rPr lang="en-US" dirty="0"/>
                        <a:t>Term</a:t>
                      </a:r>
                    </a:p>
                  </a:txBody>
                  <a:tcPr/>
                </a:tc>
                <a:tc>
                  <a:txBody>
                    <a:bodyPr/>
                    <a:lstStyle/>
                    <a:p>
                      <a:r>
                        <a:rPr lang="en-US" dirty="0"/>
                        <a:t>     0.362682</a:t>
                      </a:r>
                    </a:p>
                  </a:txBody>
                  <a:tcPr/>
                </a:tc>
                <a:extLst>
                  <a:ext uri="{0D108BD9-81ED-4DB2-BD59-A6C34878D82A}">
                    <a16:rowId xmlns:a16="http://schemas.microsoft.com/office/drawing/2014/main" val="1899924952"/>
                  </a:ext>
                </a:extLst>
              </a:tr>
              <a:tr h="603597">
                <a:tc>
                  <a:txBody>
                    <a:bodyPr/>
                    <a:lstStyle/>
                    <a:p>
                      <a:r>
                        <a:rPr lang="en-US" dirty="0" err="1"/>
                        <a:t>Debt_to_income_joint</a:t>
                      </a:r>
                      <a:endParaRPr lang="en-US" dirty="0"/>
                    </a:p>
                  </a:txBody>
                  <a:tcPr/>
                </a:tc>
                <a:tc>
                  <a:txBody>
                    <a:bodyPr/>
                    <a:lstStyle/>
                    <a:p>
                      <a:r>
                        <a:rPr lang="en-US" dirty="0"/>
                        <a:t>     0.283040</a:t>
                      </a:r>
                    </a:p>
                  </a:txBody>
                  <a:tcPr/>
                </a:tc>
                <a:extLst>
                  <a:ext uri="{0D108BD9-81ED-4DB2-BD59-A6C34878D82A}">
                    <a16:rowId xmlns:a16="http://schemas.microsoft.com/office/drawing/2014/main" val="1936113332"/>
                  </a:ext>
                </a:extLst>
              </a:tr>
              <a:tr h="369765">
                <a:tc>
                  <a:txBody>
                    <a:bodyPr/>
                    <a:lstStyle/>
                    <a:p>
                      <a:r>
                        <a:rPr lang="en-US" dirty="0" err="1"/>
                        <a:t>Total_debit_limit</a:t>
                      </a:r>
                      <a:endParaRPr lang="en-US" dirty="0"/>
                    </a:p>
                  </a:txBody>
                  <a:tcPr/>
                </a:tc>
                <a:tc>
                  <a:txBody>
                    <a:bodyPr/>
                    <a:lstStyle/>
                    <a:p>
                      <a:r>
                        <a:rPr lang="en-US" dirty="0"/>
                        <a:t>     0.250370</a:t>
                      </a:r>
                    </a:p>
                  </a:txBody>
                  <a:tcPr/>
                </a:tc>
                <a:extLst>
                  <a:ext uri="{0D108BD9-81ED-4DB2-BD59-A6C34878D82A}">
                    <a16:rowId xmlns:a16="http://schemas.microsoft.com/office/drawing/2014/main" val="3478956155"/>
                  </a:ext>
                </a:extLst>
              </a:tr>
              <a:tr h="603597">
                <a:tc>
                  <a:txBody>
                    <a:bodyPr/>
                    <a:lstStyle/>
                    <a:p>
                      <a:r>
                        <a:rPr lang="en-US" dirty="0"/>
                        <a:t>Annual_income_joint</a:t>
                      </a:r>
                    </a:p>
                  </a:txBody>
                  <a:tcPr/>
                </a:tc>
                <a:tc>
                  <a:txBody>
                    <a:bodyPr/>
                    <a:lstStyle/>
                    <a:p>
                      <a:r>
                        <a:rPr lang="en-US" dirty="0"/>
                        <a:t>     0.173321</a:t>
                      </a:r>
                    </a:p>
                  </a:txBody>
                  <a:tcPr/>
                </a:tc>
                <a:extLst>
                  <a:ext uri="{0D108BD9-81ED-4DB2-BD59-A6C34878D82A}">
                    <a16:rowId xmlns:a16="http://schemas.microsoft.com/office/drawing/2014/main" val="3344396735"/>
                  </a:ext>
                </a:extLst>
              </a:tr>
              <a:tr h="369765">
                <a:tc>
                  <a:txBody>
                    <a:bodyPr/>
                    <a:lstStyle/>
                    <a:p>
                      <a:r>
                        <a:rPr lang="en-US" dirty="0"/>
                        <a:t>Debt_to_income</a:t>
                      </a:r>
                    </a:p>
                  </a:txBody>
                  <a:tcPr/>
                </a:tc>
                <a:tc>
                  <a:txBody>
                    <a:bodyPr/>
                    <a:lstStyle/>
                    <a:p>
                      <a:r>
                        <a:rPr lang="en-US" dirty="0"/>
                        <a:t>     0.136985</a:t>
                      </a:r>
                    </a:p>
                  </a:txBody>
                  <a:tcPr/>
                </a:tc>
                <a:extLst>
                  <a:ext uri="{0D108BD9-81ED-4DB2-BD59-A6C34878D82A}">
                    <a16:rowId xmlns:a16="http://schemas.microsoft.com/office/drawing/2014/main" val="1253260224"/>
                  </a:ext>
                </a:extLst>
              </a:tr>
            </a:tbl>
          </a:graphicData>
        </a:graphic>
      </p:graphicFrame>
    </p:spTree>
    <p:extLst>
      <p:ext uri="{BB962C8B-B14F-4D97-AF65-F5344CB8AC3E}">
        <p14:creationId xmlns:p14="http://schemas.microsoft.com/office/powerpoint/2010/main" val="14377487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F6938B-147A-B3B1-0DEC-626CD2E35969}"/>
              </a:ext>
            </a:extLst>
          </p:cNvPr>
          <p:cNvSpPr>
            <a:spLocks noGrp="1"/>
          </p:cNvSpPr>
          <p:nvPr>
            <p:ph type="title"/>
          </p:nvPr>
        </p:nvSpPr>
        <p:spPr>
          <a:xfrm>
            <a:off x="1050758" y="1267326"/>
            <a:ext cx="4455221" cy="4660231"/>
          </a:xfrm>
        </p:spPr>
        <p:txBody>
          <a:bodyPr/>
          <a:lstStyle/>
          <a:p>
            <a:r>
              <a:rPr lang="en-US" sz="2400" dirty="0">
                <a:solidFill>
                  <a:schemeClr val="accent1">
                    <a:lumMod val="20000"/>
                    <a:lumOff val="80000"/>
                  </a:schemeClr>
                </a:solidFill>
              </a:rPr>
              <a:t>Exploratory data analysis between the target variable and the categorical features:</a:t>
            </a:r>
            <a:br>
              <a:rPr lang="en-US" sz="2400" dirty="0">
                <a:solidFill>
                  <a:schemeClr val="accent1">
                    <a:lumMod val="20000"/>
                    <a:lumOff val="80000"/>
                  </a:schemeClr>
                </a:solidFill>
              </a:rPr>
            </a:br>
            <a:r>
              <a:rPr lang="en-US" sz="2400" dirty="0">
                <a:solidFill>
                  <a:schemeClr val="accent1">
                    <a:lumMod val="20000"/>
                    <a:lumOff val="80000"/>
                  </a:schemeClr>
                </a:solidFill>
              </a:rPr>
              <a:t>‘Grade’ is the only feature which is used in the regression model.</a:t>
            </a:r>
          </a:p>
        </p:txBody>
      </p:sp>
      <p:sp>
        <p:nvSpPr>
          <p:cNvPr id="3" name="Text Placeholder 2">
            <a:extLst>
              <a:ext uri="{FF2B5EF4-FFF2-40B4-BE49-F238E27FC236}">
                <a16:creationId xmlns:a16="http://schemas.microsoft.com/office/drawing/2014/main" id="{F2EEA13C-6334-ECEA-2B96-E3D616C2F22C}"/>
              </a:ext>
            </a:extLst>
          </p:cNvPr>
          <p:cNvSpPr>
            <a:spLocks noGrp="1"/>
          </p:cNvSpPr>
          <p:nvPr>
            <p:ph type="body" idx="1"/>
          </p:nvPr>
        </p:nvSpPr>
        <p:spPr/>
        <p:txBody>
          <a:bodyPr/>
          <a:lstStyle/>
          <a:p>
            <a:endParaRPr lang="en-US"/>
          </a:p>
        </p:txBody>
      </p:sp>
      <p:pic>
        <p:nvPicPr>
          <p:cNvPr id="3074" name="Picture 2">
            <a:extLst>
              <a:ext uri="{FF2B5EF4-FFF2-40B4-BE49-F238E27FC236}">
                <a16:creationId xmlns:a16="http://schemas.microsoft.com/office/drawing/2014/main" id="{90ECA1A2-B97E-958E-00A3-277FD94CEEA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40712" y="1713470"/>
            <a:ext cx="4925180" cy="402697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BE4E4FA-53B6-BB89-5D6E-99C547076907}"/>
              </a:ext>
            </a:extLst>
          </p:cNvPr>
          <p:cNvSpPr txBox="1"/>
          <p:nvPr/>
        </p:nvSpPr>
        <p:spPr>
          <a:xfrm>
            <a:off x="7591597" y="1042889"/>
            <a:ext cx="2823410" cy="376989"/>
          </a:xfrm>
          <a:prstGeom prst="rect">
            <a:avLst/>
          </a:prstGeom>
          <a:noFill/>
        </p:spPr>
        <p:txBody>
          <a:bodyPr wrap="square" rtlCol="0">
            <a:spAutoFit/>
          </a:bodyPr>
          <a:lstStyle/>
          <a:p>
            <a:pPr algn="ctr"/>
            <a:r>
              <a:rPr lang="en-US" b="1" dirty="0">
                <a:solidFill>
                  <a:schemeClr val="accent1"/>
                </a:solidFill>
              </a:rPr>
              <a:t>Categorical Features</a:t>
            </a:r>
          </a:p>
        </p:txBody>
      </p:sp>
    </p:spTree>
    <p:extLst>
      <p:ext uri="{BB962C8B-B14F-4D97-AF65-F5344CB8AC3E}">
        <p14:creationId xmlns:p14="http://schemas.microsoft.com/office/powerpoint/2010/main" val="12845969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2EEA13C-6334-ECEA-2B96-E3D616C2F22C}"/>
              </a:ext>
            </a:extLst>
          </p:cNvPr>
          <p:cNvSpPr>
            <a:spLocks noGrp="1"/>
          </p:cNvSpPr>
          <p:nvPr>
            <p:ph type="body" idx="1"/>
          </p:nvPr>
        </p:nvSpPr>
        <p:spPr/>
        <p:txBody>
          <a:bodyPr/>
          <a:lstStyle/>
          <a:p>
            <a:endParaRPr lang="en-US"/>
          </a:p>
        </p:txBody>
      </p:sp>
      <p:pic>
        <p:nvPicPr>
          <p:cNvPr id="7170" name="Picture 2">
            <a:extLst>
              <a:ext uri="{FF2B5EF4-FFF2-40B4-BE49-F238E27FC236}">
                <a16:creationId xmlns:a16="http://schemas.microsoft.com/office/drawing/2014/main" id="{D19FD3F8-3898-45D0-C561-5FF81712DB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86023" y="2117558"/>
            <a:ext cx="5194287" cy="343351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0111090-1C77-A794-9E57-D5EFE5DC532C}"/>
              </a:ext>
            </a:extLst>
          </p:cNvPr>
          <p:cNvSpPr txBox="1"/>
          <p:nvPr/>
        </p:nvSpPr>
        <p:spPr>
          <a:xfrm>
            <a:off x="1118463" y="1887118"/>
            <a:ext cx="4481237" cy="4247317"/>
          </a:xfrm>
          <a:prstGeom prst="rect">
            <a:avLst/>
          </a:prstGeom>
          <a:noFill/>
        </p:spPr>
        <p:txBody>
          <a:bodyPr wrap="square" rtlCol="0">
            <a:spAutoFit/>
          </a:bodyPr>
          <a:lstStyle/>
          <a:p>
            <a:r>
              <a:rPr lang="en-US" dirty="0">
                <a:solidFill>
                  <a:schemeClr val="accent1">
                    <a:lumMod val="20000"/>
                    <a:lumOff val="80000"/>
                  </a:schemeClr>
                </a:solidFill>
              </a:rPr>
              <a:t>Customers with high annual_income_joint (annual_inc_joint &gt;Mean annual_inc_jnt) and:</a:t>
            </a:r>
          </a:p>
          <a:p>
            <a:endParaRPr lang="en-US" dirty="0">
              <a:solidFill>
                <a:schemeClr val="accent1">
                  <a:lumMod val="20000"/>
                  <a:lumOff val="80000"/>
                </a:schemeClr>
              </a:solidFill>
            </a:endParaRPr>
          </a:p>
          <a:p>
            <a:pPr marL="342900" indent="-342900">
              <a:buAutoNum type="alphaLcParenR"/>
            </a:pPr>
            <a:r>
              <a:rPr lang="en-US" dirty="0">
                <a:solidFill>
                  <a:schemeClr val="accent1">
                    <a:lumMod val="20000"/>
                    <a:lumOff val="80000"/>
                  </a:schemeClr>
                </a:solidFill>
              </a:rPr>
              <a:t>Rent: Can be pitched special home loan offers.</a:t>
            </a:r>
          </a:p>
          <a:p>
            <a:pPr marL="342900" indent="-342900">
              <a:buAutoNum type="alphaLcParenR"/>
            </a:pPr>
            <a:r>
              <a:rPr lang="en-US" dirty="0">
                <a:solidFill>
                  <a:schemeClr val="accent1">
                    <a:lumMod val="20000"/>
                    <a:lumOff val="80000"/>
                  </a:schemeClr>
                </a:solidFill>
              </a:rPr>
              <a:t>Mortgage: If their mortgage is with a competing lender, our bank can provide lucrative refinance rates to capture this customer segment.</a:t>
            </a:r>
          </a:p>
          <a:p>
            <a:pPr marL="342900" indent="-342900">
              <a:buAutoNum type="alphaLcParenR"/>
            </a:pPr>
            <a:r>
              <a:rPr lang="en-US" dirty="0">
                <a:solidFill>
                  <a:schemeClr val="accent1">
                    <a:lumMod val="20000"/>
                    <a:lumOff val="80000"/>
                  </a:schemeClr>
                </a:solidFill>
              </a:rPr>
              <a:t>Own: Can be approached for a mortgage loan for a second house as investment property.</a:t>
            </a:r>
          </a:p>
          <a:p>
            <a:endParaRPr lang="en-US" dirty="0">
              <a:solidFill>
                <a:schemeClr val="accent1">
                  <a:lumMod val="20000"/>
                  <a:lumOff val="80000"/>
                </a:schemeClr>
              </a:solidFill>
            </a:endParaRPr>
          </a:p>
          <a:p>
            <a:endParaRPr lang="en-US" dirty="0"/>
          </a:p>
        </p:txBody>
      </p:sp>
      <p:sp>
        <p:nvSpPr>
          <p:cNvPr id="6" name="TextBox 5">
            <a:extLst>
              <a:ext uri="{FF2B5EF4-FFF2-40B4-BE49-F238E27FC236}">
                <a16:creationId xmlns:a16="http://schemas.microsoft.com/office/drawing/2014/main" id="{675BBE45-2ADF-1898-3D23-7465E4B3D89C}"/>
              </a:ext>
            </a:extLst>
          </p:cNvPr>
          <p:cNvSpPr txBox="1"/>
          <p:nvPr/>
        </p:nvSpPr>
        <p:spPr>
          <a:xfrm>
            <a:off x="7363327" y="1283517"/>
            <a:ext cx="4291263" cy="400110"/>
          </a:xfrm>
          <a:prstGeom prst="rect">
            <a:avLst/>
          </a:prstGeom>
          <a:noFill/>
        </p:spPr>
        <p:txBody>
          <a:bodyPr wrap="square" rtlCol="0">
            <a:spAutoFit/>
          </a:bodyPr>
          <a:lstStyle/>
          <a:p>
            <a:r>
              <a:rPr lang="en-US" sz="2000" b="1" dirty="0">
                <a:solidFill>
                  <a:schemeClr val="accent1"/>
                </a:solidFill>
              </a:rPr>
              <a:t>Home O</a:t>
            </a:r>
            <a:r>
              <a:rPr lang="en-US" b="1" dirty="0">
                <a:solidFill>
                  <a:schemeClr val="accent1"/>
                </a:solidFill>
              </a:rPr>
              <a:t>wne</a:t>
            </a:r>
            <a:r>
              <a:rPr lang="en-US" sz="2000" b="1" dirty="0">
                <a:solidFill>
                  <a:schemeClr val="accent1"/>
                </a:solidFill>
              </a:rPr>
              <a:t>rship Segmentation</a:t>
            </a:r>
          </a:p>
        </p:txBody>
      </p:sp>
    </p:spTree>
    <p:extLst>
      <p:ext uri="{BB962C8B-B14F-4D97-AF65-F5344CB8AC3E}">
        <p14:creationId xmlns:p14="http://schemas.microsoft.com/office/powerpoint/2010/main" val="34869764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03FE8B-92AB-0D1C-7ADC-4AFE85D5A6DE}"/>
              </a:ext>
            </a:extLst>
          </p:cNvPr>
          <p:cNvSpPr>
            <a:spLocks noGrp="1"/>
          </p:cNvSpPr>
          <p:nvPr>
            <p:ph type="title"/>
          </p:nvPr>
        </p:nvSpPr>
        <p:spPr/>
        <p:txBody>
          <a:bodyPr/>
          <a:lstStyle/>
          <a:p>
            <a:pPr algn="ctr"/>
            <a:r>
              <a:rPr lang="en-US" b="1" dirty="0">
                <a:solidFill>
                  <a:schemeClr val="accent1">
                    <a:lumMod val="20000"/>
                    <a:lumOff val="80000"/>
                  </a:schemeClr>
                </a:solidFill>
              </a:rPr>
              <a:t>Regression Models</a:t>
            </a:r>
            <a:endParaRPr lang="en-US" dirty="0"/>
          </a:p>
        </p:txBody>
      </p:sp>
      <p:sp>
        <p:nvSpPr>
          <p:cNvPr id="3" name="Text Placeholder 2">
            <a:extLst>
              <a:ext uri="{FF2B5EF4-FFF2-40B4-BE49-F238E27FC236}">
                <a16:creationId xmlns:a16="http://schemas.microsoft.com/office/drawing/2014/main" id="{BAEC906E-AC50-6ACF-FB56-D56FACDF9CC3}"/>
              </a:ext>
            </a:extLst>
          </p:cNvPr>
          <p:cNvSpPr>
            <a:spLocks noGrp="1"/>
          </p:cNvSpPr>
          <p:nvPr>
            <p:ph type="body" idx="1"/>
          </p:nvPr>
        </p:nvSpPr>
        <p:spPr/>
        <p:txBody>
          <a:bodyPr/>
          <a:lstStyle/>
          <a:p>
            <a:r>
              <a:rPr lang="en-US" sz="2000" dirty="0">
                <a:solidFill>
                  <a:schemeClr val="accent1"/>
                </a:solidFill>
              </a:rPr>
              <a:t>Linear Regression</a:t>
            </a:r>
          </a:p>
        </p:txBody>
      </p:sp>
      <p:sp>
        <p:nvSpPr>
          <p:cNvPr id="4" name="Text Placeholder 3">
            <a:extLst>
              <a:ext uri="{FF2B5EF4-FFF2-40B4-BE49-F238E27FC236}">
                <a16:creationId xmlns:a16="http://schemas.microsoft.com/office/drawing/2014/main" id="{D69F2EAF-0334-4525-988E-923B52FF6B5F}"/>
              </a:ext>
            </a:extLst>
          </p:cNvPr>
          <p:cNvSpPr>
            <a:spLocks noGrp="1"/>
          </p:cNvSpPr>
          <p:nvPr>
            <p:ph type="body" sz="half" idx="15"/>
          </p:nvPr>
        </p:nvSpPr>
        <p:spPr>
          <a:xfrm>
            <a:off x="965779" y="3614068"/>
            <a:ext cx="3141879" cy="1849436"/>
          </a:xfrm>
        </p:spPr>
        <p:txBody>
          <a:bodyPr/>
          <a:lstStyle/>
          <a:p>
            <a:r>
              <a:rPr lang="en-US" dirty="0"/>
              <a:t>It is a predictive analysis approach which models the relationship between a dependent variable(target) and one or more independent variables using a linear equation. It is simple to implement, interpret and efficient to train.</a:t>
            </a:r>
          </a:p>
        </p:txBody>
      </p:sp>
      <p:sp>
        <p:nvSpPr>
          <p:cNvPr id="5" name="Text Placeholder 4">
            <a:extLst>
              <a:ext uri="{FF2B5EF4-FFF2-40B4-BE49-F238E27FC236}">
                <a16:creationId xmlns:a16="http://schemas.microsoft.com/office/drawing/2014/main" id="{38AB3A1F-1135-5398-CA1E-F69BB24C9B20}"/>
              </a:ext>
            </a:extLst>
          </p:cNvPr>
          <p:cNvSpPr>
            <a:spLocks noGrp="1"/>
          </p:cNvSpPr>
          <p:nvPr>
            <p:ph type="body" sz="quarter" idx="3"/>
          </p:nvPr>
        </p:nvSpPr>
        <p:spPr>
          <a:xfrm>
            <a:off x="4512624" y="2600158"/>
            <a:ext cx="3147009" cy="576262"/>
          </a:xfrm>
        </p:spPr>
        <p:txBody>
          <a:bodyPr/>
          <a:lstStyle/>
          <a:p>
            <a:r>
              <a:rPr lang="en-US" sz="2000" dirty="0">
                <a:solidFill>
                  <a:schemeClr val="accent1"/>
                </a:solidFill>
              </a:rPr>
              <a:t>     Lasso Regression</a:t>
            </a:r>
          </a:p>
        </p:txBody>
      </p:sp>
      <p:sp>
        <p:nvSpPr>
          <p:cNvPr id="6" name="Text Placeholder 5">
            <a:extLst>
              <a:ext uri="{FF2B5EF4-FFF2-40B4-BE49-F238E27FC236}">
                <a16:creationId xmlns:a16="http://schemas.microsoft.com/office/drawing/2014/main" id="{3330A187-1157-A4A2-8084-FB1C180917EF}"/>
              </a:ext>
            </a:extLst>
          </p:cNvPr>
          <p:cNvSpPr>
            <a:spLocks noGrp="1"/>
          </p:cNvSpPr>
          <p:nvPr>
            <p:ph type="body" sz="half" idx="16"/>
          </p:nvPr>
        </p:nvSpPr>
        <p:spPr>
          <a:xfrm>
            <a:off x="4522495" y="3292057"/>
            <a:ext cx="3147009" cy="2847293"/>
          </a:xfrm>
        </p:spPr>
        <p:txBody>
          <a:bodyPr>
            <a:normAutofit lnSpcReduction="10000"/>
          </a:bodyPr>
          <a:lstStyle/>
          <a:p>
            <a:r>
              <a:rPr lang="en-US" dirty="0"/>
              <a:t>Lasso (Least Absolute Shrinkage and Selection Operator) is a regression analysis method that performs both variable selection and regularization to improve the prediction accuracy and interpretability of the statistical model. It is a regularization method that adds a penalty term(i.e. absolute sum of the coefficients)  to the OLS objective function. Helps in feature selection by shrinking the coefficients of less important features to exactly zero.</a:t>
            </a:r>
          </a:p>
        </p:txBody>
      </p:sp>
      <p:sp>
        <p:nvSpPr>
          <p:cNvPr id="7" name="Text Placeholder 6">
            <a:extLst>
              <a:ext uri="{FF2B5EF4-FFF2-40B4-BE49-F238E27FC236}">
                <a16:creationId xmlns:a16="http://schemas.microsoft.com/office/drawing/2014/main" id="{CB570F61-160E-235E-8093-4C43E1C7DF34}"/>
              </a:ext>
            </a:extLst>
          </p:cNvPr>
          <p:cNvSpPr>
            <a:spLocks noGrp="1"/>
          </p:cNvSpPr>
          <p:nvPr>
            <p:ph type="body" sz="quarter" idx="13"/>
          </p:nvPr>
        </p:nvSpPr>
        <p:spPr>
          <a:xfrm>
            <a:off x="7895170" y="2600158"/>
            <a:ext cx="3145730" cy="576262"/>
          </a:xfrm>
        </p:spPr>
        <p:txBody>
          <a:bodyPr/>
          <a:lstStyle/>
          <a:p>
            <a:r>
              <a:rPr lang="en-US" sz="2000" dirty="0"/>
              <a:t>    </a:t>
            </a:r>
            <a:r>
              <a:rPr lang="en-US" sz="2000" dirty="0">
                <a:solidFill>
                  <a:schemeClr val="accent1"/>
                </a:solidFill>
              </a:rPr>
              <a:t>Ridge Regression</a:t>
            </a:r>
          </a:p>
        </p:txBody>
      </p:sp>
      <p:sp>
        <p:nvSpPr>
          <p:cNvPr id="8" name="Text Placeholder 7">
            <a:extLst>
              <a:ext uri="{FF2B5EF4-FFF2-40B4-BE49-F238E27FC236}">
                <a16:creationId xmlns:a16="http://schemas.microsoft.com/office/drawing/2014/main" id="{00F1FFB4-44DB-69DD-2025-E2D24A1B88B6}"/>
              </a:ext>
            </a:extLst>
          </p:cNvPr>
          <p:cNvSpPr>
            <a:spLocks noGrp="1"/>
          </p:cNvSpPr>
          <p:nvPr>
            <p:ph type="body" sz="half" idx="17"/>
          </p:nvPr>
        </p:nvSpPr>
        <p:spPr>
          <a:xfrm>
            <a:off x="7895364" y="3235910"/>
            <a:ext cx="3145536" cy="2847293"/>
          </a:xfrm>
        </p:spPr>
        <p:txBody>
          <a:bodyPr>
            <a:noAutofit/>
          </a:bodyPr>
          <a:lstStyle/>
          <a:p>
            <a:r>
              <a:rPr lang="en-US" dirty="0"/>
              <a:t>It is a regularization technique where a penalty term is added to the OLS objective function. This penalty term is proportional to the sum of the squares of the coefficients (L2 regularization). The objective of Ridge regression is to shrink the coefficients towards zero. This helps in reducing the model complexity and mitigating the problem of multicollinearity, where predictor variables are highly correlated. </a:t>
            </a:r>
          </a:p>
        </p:txBody>
      </p:sp>
    </p:spTree>
    <p:extLst>
      <p:ext uri="{BB962C8B-B14F-4D97-AF65-F5344CB8AC3E}">
        <p14:creationId xmlns:p14="http://schemas.microsoft.com/office/powerpoint/2010/main" val="36580055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E3E752-EE3A-E417-8C81-D6C5837526D7}"/>
              </a:ext>
            </a:extLst>
          </p:cNvPr>
          <p:cNvSpPr>
            <a:spLocks noGrp="1"/>
          </p:cNvSpPr>
          <p:nvPr>
            <p:ph type="title"/>
          </p:nvPr>
        </p:nvSpPr>
        <p:spPr/>
        <p:txBody>
          <a:bodyPr/>
          <a:lstStyle/>
          <a:p>
            <a:pPr algn="ctr"/>
            <a:r>
              <a:rPr lang="en-US" b="1" dirty="0">
                <a:solidFill>
                  <a:schemeClr val="accent1">
                    <a:lumMod val="20000"/>
                    <a:lumOff val="80000"/>
                  </a:schemeClr>
                </a:solidFill>
              </a:rPr>
              <a:t>Regression Models</a:t>
            </a:r>
            <a:endParaRPr lang="en-US" dirty="0"/>
          </a:p>
        </p:txBody>
      </p:sp>
      <p:sp>
        <p:nvSpPr>
          <p:cNvPr id="3" name="Text Placeholder 2">
            <a:extLst>
              <a:ext uri="{FF2B5EF4-FFF2-40B4-BE49-F238E27FC236}">
                <a16:creationId xmlns:a16="http://schemas.microsoft.com/office/drawing/2014/main" id="{C5DD8DA5-8970-1634-2AD2-8C97DF7479A4}"/>
              </a:ext>
            </a:extLst>
          </p:cNvPr>
          <p:cNvSpPr>
            <a:spLocks noGrp="1"/>
          </p:cNvSpPr>
          <p:nvPr>
            <p:ph type="body" idx="1"/>
          </p:nvPr>
        </p:nvSpPr>
        <p:spPr/>
        <p:txBody>
          <a:bodyPr/>
          <a:lstStyle/>
          <a:p>
            <a:r>
              <a:rPr lang="en-US" dirty="0"/>
              <a:t>    </a:t>
            </a:r>
            <a:r>
              <a:rPr lang="en-US" sz="2000" dirty="0"/>
              <a:t>Elastic Net Regression</a:t>
            </a:r>
          </a:p>
        </p:txBody>
      </p:sp>
      <p:sp>
        <p:nvSpPr>
          <p:cNvPr id="4" name="Content Placeholder 3">
            <a:extLst>
              <a:ext uri="{FF2B5EF4-FFF2-40B4-BE49-F238E27FC236}">
                <a16:creationId xmlns:a16="http://schemas.microsoft.com/office/drawing/2014/main" id="{1A1ACD48-DBFF-2CFC-7297-BB46D7744A16}"/>
              </a:ext>
            </a:extLst>
          </p:cNvPr>
          <p:cNvSpPr>
            <a:spLocks noGrp="1"/>
          </p:cNvSpPr>
          <p:nvPr>
            <p:ph sz="half" idx="2"/>
          </p:nvPr>
        </p:nvSpPr>
        <p:spPr>
          <a:xfrm>
            <a:off x="1269254" y="3340183"/>
            <a:ext cx="4393609" cy="2467059"/>
          </a:xfrm>
        </p:spPr>
        <p:txBody>
          <a:bodyPr>
            <a:normAutofit/>
          </a:bodyPr>
          <a:lstStyle/>
          <a:p>
            <a:pPr marL="0" indent="0">
              <a:buNone/>
            </a:pPr>
            <a:r>
              <a:rPr lang="en-US" sz="1400" dirty="0"/>
              <a:t>Elastic Net regression is a regularization technique that combines both L1 (Lasso) and L2 (Ridge) penalties in its objective function. Elastic Net strikes a balance between Ridge and Lasso by including both penalties, which can be advantageous when both types of regularization are needed. Like Lasso, Elastic Net can perform feature selection by shrinking some coefficients to zero, effectively ignoring less important predictors. Like Ridge, Elastic Net can handle multicollinearity well because of the L2 penalty.</a:t>
            </a:r>
          </a:p>
        </p:txBody>
      </p:sp>
      <p:sp>
        <p:nvSpPr>
          <p:cNvPr id="5" name="Text Placeholder 4">
            <a:extLst>
              <a:ext uri="{FF2B5EF4-FFF2-40B4-BE49-F238E27FC236}">
                <a16:creationId xmlns:a16="http://schemas.microsoft.com/office/drawing/2014/main" id="{61E70F29-AF1B-EB1F-F9BD-59008E5D9CE8}"/>
              </a:ext>
            </a:extLst>
          </p:cNvPr>
          <p:cNvSpPr>
            <a:spLocks noGrp="1"/>
          </p:cNvSpPr>
          <p:nvPr>
            <p:ph type="body" sz="quarter" idx="3"/>
          </p:nvPr>
        </p:nvSpPr>
        <p:spPr/>
        <p:txBody>
          <a:bodyPr/>
          <a:lstStyle/>
          <a:p>
            <a:r>
              <a:rPr lang="en-US" dirty="0"/>
              <a:t> </a:t>
            </a:r>
            <a:r>
              <a:rPr lang="en-US" sz="2000" dirty="0"/>
              <a:t>Random Forest Regression</a:t>
            </a:r>
          </a:p>
        </p:txBody>
      </p:sp>
      <p:sp>
        <p:nvSpPr>
          <p:cNvPr id="6" name="Content Placeholder 5">
            <a:extLst>
              <a:ext uri="{FF2B5EF4-FFF2-40B4-BE49-F238E27FC236}">
                <a16:creationId xmlns:a16="http://schemas.microsoft.com/office/drawing/2014/main" id="{651A5254-2B52-D06D-CC78-FC7ACFD20225}"/>
              </a:ext>
            </a:extLst>
          </p:cNvPr>
          <p:cNvSpPr>
            <a:spLocks noGrp="1"/>
          </p:cNvSpPr>
          <p:nvPr>
            <p:ph sz="quarter" idx="4"/>
          </p:nvPr>
        </p:nvSpPr>
        <p:spPr>
          <a:xfrm>
            <a:off x="6208712" y="3235909"/>
            <a:ext cx="4825159" cy="2840039"/>
          </a:xfrm>
        </p:spPr>
        <p:txBody>
          <a:bodyPr>
            <a:normAutofit/>
          </a:bodyPr>
          <a:lstStyle/>
          <a:p>
            <a:pPr marL="0" indent="0">
              <a:buNone/>
            </a:pPr>
            <a:r>
              <a:rPr lang="en-US" sz="1400" dirty="0"/>
              <a:t>Random Forest is an ensemble of decision trees, where each tree is trained on a random subset of the training data and a random subset of the features. In regression tasks, the output of the Random Forest is the average (or sometimes the median) prediction of the individual trees. Random Forests are less prone to overfitting compared to individual decision trees, especially when the number of trees (ensemble size) is large. They can capture non-linear relationships between features and the target variable. Random Forests can provide insights into which features are most important for prediction.</a:t>
            </a:r>
          </a:p>
        </p:txBody>
      </p:sp>
    </p:spTree>
    <p:extLst>
      <p:ext uri="{BB962C8B-B14F-4D97-AF65-F5344CB8AC3E}">
        <p14:creationId xmlns:p14="http://schemas.microsoft.com/office/powerpoint/2010/main" val="12583438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D67F2-C388-65C1-7512-24D6222938D2}"/>
              </a:ext>
            </a:extLst>
          </p:cNvPr>
          <p:cNvSpPr>
            <a:spLocks noGrp="1"/>
          </p:cNvSpPr>
          <p:nvPr>
            <p:ph type="title"/>
          </p:nvPr>
        </p:nvSpPr>
        <p:spPr/>
        <p:txBody>
          <a:bodyPr/>
          <a:lstStyle/>
          <a:p>
            <a:pPr algn="ctr"/>
            <a:r>
              <a:rPr lang="en-US" sz="3200" b="1" dirty="0">
                <a:solidFill>
                  <a:schemeClr val="accent1">
                    <a:lumMod val="20000"/>
                    <a:lumOff val="80000"/>
                  </a:schemeClr>
                </a:solidFill>
              </a:rPr>
              <a:t>Regression Model Comparison Table</a:t>
            </a:r>
          </a:p>
        </p:txBody>
      </p:sp>
      <p:pic>
        <p:nvPicPr>
          <p:cNvPr id="5" name="Content Placeholder 4" descr="A white paper with black text and numbers&#10;&#10;Description automatically generated">
            <a:extLst>
              <a:ext uri="{FF2B5EF4-FFF2-40B4-BE49-F238E27FC236}">
                <a16:creationId xmlns:a16="http://schemas.microsoft.com/office/drawing/2014/main" id="{7F2B0EBD-C9E4-0059-6712-E785745ACB2C}"/>
              </a:ext>
            </a:extLst>
          </p:cNvPr>
          <p:cNvPicPr>
            <a:picLocks noGrp="1" noChangeAspect="1"/>
          </p:cNvPicPr>
          <p:nvPr>
            <p:ph idx="1"/>
          </p:nvPr>
        </p:nvPicPr>
        <p:blipFill>
          <a:blip r:embed="rId2"/>
          <a:stretch>
            <a:fillRect/>
          </a:stretch>
        </p:blipFill>
        <p:spPr>
          <a:xfrm>
            <a:off x="1939547" y="3152274"/>
            <a:ext cx="8065051" cy="1756610"/>
          </a:xfrm>
        </p:spPr>
      </p:pic>
      <p:sp>
        <p:nvSpPr>
          <p:cNvPr id="6" name="TextBox 5">
            <a:extLst>
              <a:ext uri="{FF2B5EF4-FFF2-40B4-BE49-F238E27FC236}">
                <a16:creationId xmlns:a16="http://schemas.microsoft.com/office/drawing/2014/main" id="{0AFF964C-7C8C-B909-7D1D-D3C167B4DBA8}"/>
              </a:ext>
            </a:extLst>
          </p:cNvPr>
          <p:cNvSpPr txBox="1"/>
          <p:nvPr/>
        </p:nvSpPr>
        <p:spPr>
          <a:xfrm>
            <a:off x="1692441" y="5366084"/>
            <a:ext cx="9777663" cy="1323439"/>
          </a:xfrm>
          <a:prstGeom prst="rect">
            <a:avLst/>
          </a:prstGeom>
          <a:noFill/>
        </p:spPr>
        <p:txBody>
          <a:bodyPr wrap="square" rtlCol="0">
            <a:spAutoFit/>
          </a:bodyPr>
          <a:lstStyle/>
          <a:p>
            <a:r>
              <a:rPr lang="en-US" sz="1600" b="0" i="0" dirty="0">
                <a:effectLst/>
                <a:highlight>
                  <a:srgbClr val="FFFFFF"/>
                </a:highlight>
                <a:latin typeface="system-ui"/>
              </a:rPr>
              <a:t>Best Model for predicting the interest rate based on the different features: </a:t>
            </a:r>
          </a:p>
          <a:p>
            <a:r>
              <a:rPr lang="en-US" sz="1600" b="0" i="0" dirty="0">
                <a:effectLst/>
                <a:highlight>
                  <a:srgbClr val="FFFFFF"/>
                </a:highlight>
                <a:latin typeface="system-ui"/>
              </a:rPr>
              <a:t>It was a tough choice selecting the best model, especially between Lasso and Elastic Net Regression but overall, I feel Elastic Net Regression is the best model we can select for predicting the loan interest rate based on the different features since R-squared Test for Elastic Net Regression is slightly higher than Lasso and the errors are more or less the same (MAE for Lasso is although slightly lower than Elastic Regression).</a:t>
            </a:r>
            <a:endParaRPr lang="en-US" sz="1600" dirty="0"/>
          </a:p>
        </p:txBody>
      </p:sp>
    </p:spTree>
    <p:extLst>
      <p:ext uri="{BB962C8B-B14F-4D97-AF65-F5344CB8AC3E}">
        <p14:creationId xmlns:p14="http://schemas.microsoft.com/office/powerpoint/2010/main" val="76926554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AC0CEB4-BFAC-4014-9B69-2CFFE0B783D9}">
  <ds:schemaRefs>
    <ds:schemaRef ds:uri="http://purl.org/dc/dcmitype/"/>
    <ds:schemaRef ds:uri="71af3243-3dd4-4a8d-8c0d-dd76da1f02a5"/>
    <ds:schemaRef ds:uri="http://schemas.microsoft.com/office/2006/metadata/properties"/>
    <ds:schemaRef ds:uri="http://schemas.microsoft.com/office/2006/documentManagement/types"/>
    <ds:schemaRef ds:uri="http://schemas.openxmlformats.org/package/2006/metadata/core-properties"/>
    <ds:schemaRef ds:uri="http://schemas.microsoft.com/office/infopath/2007/PartnerControls"/>
    <ds:schemaRef ds:uri="http://purl.org/dc/elements/1.1/"/>
    <ds:schemaRef ds:uri="16c05727-aa75-4e4a-9b5f-8a80a1165891"/>
    <ds:schemaRef ds:uri="http://www.w3.org/XML/1998/namespace"/>
    <ds:schemaRef ds:uri="http://purl.org/dc/terms/"/>
  </ds:schemaRefs>
</ds:datastoreItem>
</file>

<file path=customXml/itemProps2.xml><?xml version="1.0" encoding="utf-8"?>
<ds:datastoreItem xmlns:ds="http://schemas.openxmlformats.org/officeDocument/2006/customXml" ds:itemID="{5F666C14-7219-46F1-8169-9E45DA110AD7}">
  <ds:schemaRefs>
    <ds:schemaRef ds:uri="http://schemas.microsoft.com/sharepoint/v3/contenttype/forms"/>
  </ds:schemaRefs>
</ds:datastoreItem>
</file>

<file path=customXml/itemProps3.xml><?xml version="1.0" encoding="utf-8"?>
<ds:datastoreItem xmlns:ds="http://schemas.openxmlformats.org/officeDocument/2006/customXml" ds:itemID="{F44B8C88-7AFD-4F93-AF50-E36A0AADA3C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Ion Boardroom design</Template>
  <TotalTime>719</TotalTime>
  <Words>1239</Words>
  <Application>Microsoft Office PowerPoint</Application>
  <PresentationFormat>Widescreen</PresentationFormat>
  <Paragraphs>72</Paragraphs>
  <Slides>17</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Arial</vt:lpstr>
      <vt:lpstr>Calibri</vt:lpstr>
      <vt:lpstr>Century Gothic</vt:lpstr>
      <vt:lpstr>system-ui</vt:lpstr>
      <vt:lpstr>Wingdings 3</vt:lpstr>
      <vt:lpstr>Ion Boardroom</vt:lpstr>
      <vt:lpstr>Bank Loan Pricing</vt:lpstr>
      <vt:lpstr>                   Project Objective</vt:lpstr>
      <vt:lpstr>     Target Variable : Interest Rate</vt:lpstr>
      <vt:lpstr>Correlation of the top 6 numeric features with     interest rate.</vt:lpstr>
      <vt:lpstr>Exploratory data analysis between the target variable and the categorical features: ‘Grade’ is the only feature which is used in the regression model.</vt:lpstr>
      <vt:lpstr>PowerPoint Presentation</vt:lpstr>
      <vt:lpstr>Regression Models</vt:lpstr>
      <vt:lpstr>Regression Models</vt:lpstr>
      <vt:lpstr>Regression Model Comparison Table</vt:lpstr>
      <vt:lpstr>PowerPoint Presentation</vt:lpstr>
      <vt:lpstr>                    The Clusters</vt:lpstr>
      <vt:lpstr>The Clusters</vt:lpstr>
      <vt:lpstr>The Clusters</vt:lpstr>
      <vt:lpstr>The Clusters</vt:lpstr>
      <vt:lpstr>The Clusters</vt:lpstr>
      <vt:lpstr>The Clusters</vt:lpstr>
      <vt:lpstr>                     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Sreoshi Chowdhuri</dc:creator>
  <cp:lastModifiedBy>Sreoshi Chowdhuri</cp:lastModifiedBy>
  <cp:revision>83</cp:revision>
  <dcterms:created xsi:type="dcterms:W3CDTF">2024-07-13T23:52:42Z</dcterms:created>
  <dcterms:modified xsi:type="dcterms:W3CDTF">2024-07-14T22:57:43Z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